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61" r:id="rId3"/>
    <p:sldId id="257" r:id="rId4"/>
    <p:sldId id="258" r:id="rId5"/>
    <p:sldId id="259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333" autoAdjust="0"/>
  </p:normalViewPr>
  <p:slideViewPr>
    <p:cSldViewPr snapToGrid="0">
      <p:cViewPr>
        <p:scale>
          <a:sx n="78" d="100"/>
          <a:sy n="78" d="100"/>
        </p:scale>
        <p:origin x="878" y="-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15807622-328D-4508-84D2-3F48FF581E51}" type="datetimeFigureOut">
              <a:rPr lang="it-IT" smtClean="0"/>
              <a:t>08/10/2024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C14732EC-E64D-4218-91D7-34D624AB0361}" type="slidenum">
              <a:rPr lang="it-IT" smtClean="0"/>
              <a:t>‹N›</a:t>
            </a:fld>
            <a:endParaRPr lang="it-IT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994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7622-328D-4508-84D2-3F48FF581E51}" type="datetimeFigureOut">
              <a:rPr lang="it-IT" smtClean="0"/>
              <a:t>08/10/2024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732EC-E64D-4218-91D7-34D624AB036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8598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7622-328D-4508-84D2-3F48FF581E51}" type="datetimeFigureOut">
              <a:rPr lang="it-IT" smtClean="0"/>
              <a:t>08/10/2024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732EC-E64D-4218-91D7-34D624AB0361}" type="slidenum">
              <a:rPr lang="it-IT" smtClean="0"/>
              <a:t>‹N›</a:t>
            </a:fld>
            <a:endParaRPr lang="it-IT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7390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7622-328D-4508-84D2-3F48FF581E51}" type="datetimeFigureOut">
              <a:rPr lang="it-IT" smtClean="0"/>
              <a:t>08/10/2024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732EC-E64D-4218-91D7-34D624AB0361}" type="slidenum">
              <a:rPr lang="it-IT" smtClean="0"/>
              <a:t>‹N›</a:t>
            </a:fld>
            <a:endParaRPr lang="it-IT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9693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7622-328D-4508-84D2-3F48FF581E51}" type="datetimeFigureOut">
              <a:rPr lang="it-IT" smtClean="0"/>
              <a:t>08/10/2024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732EC-E64D-4218-91D7-34D624AB036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20760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7622-328D-4508-84D2-3F48FF581E51}" type="datetimeFigureOut">
              <a:rPr lang="it-IT" smtClean="0"/>
              <a:t>08/10/2024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732EC-E64D-4218-91D7-34D624AB0361}" type="slidenum">
              <a:rPr lang="it-IT" smtClean="0"/>
              <a:t>‹N›</a:t>
            </a:fld>
            <a:endParaRPr lang="it-IT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9345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7622-328D-4508-84D2-3F48FF581E51}" type="datetimeFigureOut">
              <a:rPr lang="it-IT" smtClean="0"/>
              <a:t>08/10/2024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732EC-E64D-4218-91D7-34D624AB0361}" type="slidenum">
              <a:rPr lang="it-IT" smtClean="0"/>
              <a:t>‹N›</a:t>
            </a:fld>
            <a:endParaRPr lang="it-IT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0328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7622-328D-4508-84D2-3F48FF581E51}" type="datetimeFigureOut">
              <a:rPr lang="it-IT" smtClean="0"/>
              <a:t>08/10/2024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732EC-E64D-4218-91D7-34D624AB0361}" type="slidenum">
              <a:rPr lang="it-IT" smtClean="0"/>
              <a:t>‹N›</a:t>
            </a:fld>
            <a:endParaRPr lang="it-IT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17254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7622-328D-4508-84D2-3F48FF581E51}" type="datetimeFigureOut">
              <a:rPr lang="it-IT" smtClean="0"/>
              <a:t>08/10/2024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732EC-E64D-4218-91D7-34D624AB0361}" type="slidenum">
              <a:rPr lang="it-IT" smtClean="0"/>
              <a:t>‹N›</a:t>
            </a:fld>
            <a:endParaRPr lang="it-IT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976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7622-328D-4508-84D2-3F48FF581E51}" type="datetimeFigureOut">
              <a:rPr lang="it-IT" smtClean="0"/>
              <a:t>08/10/2024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732EC-E64D-4218-91D7-34D624AB036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8579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7622-328D-4508-84D2-3F48FF581E51}" type="datetimeFigureOut">
              <a:rPr lang="it-IT" smtClean="0"/>
              <a:t>08/10/2024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732EC-E64D-4218-91D7-34D624AB0361}" type="slidenum">
              <a:rPr lang="it-IT" smtClean="0"/>
              <a:t>‹N›</a:t>
            </a:fld>
            <a:endParaRPr lang="it-IT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272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7622-328D-4508-84D2-3F48FF581E51}" type="datetimeFigureOut">
              <a:rPr lang="it-IT" smtClean="0"/>
              <a:t>08/10/2024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732EC-E64D-4218-91D7-34D624AB036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1396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7622-328D-4508-84D2-3F48FF581E51}" type="datetimeFigureOut">
              <a:rPr lang="it-IT" smtClean="0"/>
              <a:t>08/10/2024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732EC-E64D-4218-91D7-34D624AB0361}" type="slidenum">
              <a:rPr lang="it-IT" smtClean="0"/>
              <a:t>‹N›</a:t>
            </a:fld>
            <a:endParaRPr lang="it-IT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952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7622-328D-4508-84D2-3F48FF581E51}" type="datetimeFigureOut">
              <a:rPr lang="it-IT" smtClean="0"/>
              <a:t>08/10/2024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732EC-E64D-4218-91D7-34D624AB0361}" type="slidenum">
              <a:rPr lang="it-IT" smtClean="0"/>
              <a:t>‹N›</a:t>
            </a:fld>
            <a:endParaRPr lang="it-IT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295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7622-328D-4508-84D2-3F48FF581E51}" type="datetimeFigureOut">
              <a:rPr lang="it-IT" smtClean="0"/>
              <a:t>08/10/2024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732EC-E64D-4218-91D7-34D624AB036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2918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7622-328D-4508-84D2-3F48FF581E51}" type="datetimeFigureOut">
              <a:rPr lang="it-IT" smtClean="0"/>
              <a:t>08/10/2024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732EC-E64D-4218-91D7-34D624AB0361}" type="slidenum">
              <a:rPr lang="it-IT" smtClean="0"/>
              <a:t>‹N›</a:t>
            </a:fld>
            <a:endParaRPr lang="it-IT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800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7622-328D-4508-84D2-3F48FF581E51}" type="datetimeFigureOut">
              <a:rPr lang="it-IT" smtClean="0"/>
              <a:t>08/10/2024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732EC-E64D-4218-91D7-34D624AB036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2112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5807622-328D-4508-84D2-3F48FF581E51}" type="datetimeFigureOut">
              <a:rPr lang="it-IT" smtClean="0"/>
              <a:t>08/10/2024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4732EC-E64D-4218-91D7-34D624AB036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3958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BFD3E122-D70D-38D8-7A39-F775687AE6AF}"/>
              </a:ext>
            </a:extLst>
          </p:cNvPr>
          <p:cNvSpPr/>
          <p:nvPr/>
        </p:nvSpPr>
        <p:spPr>
          <a:xfrm>
            <a:off x="2932176" y="2692484"/>
            <a:ext cx="6327647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Possible</a:t>
            </a:r>
            <a:r>
              <a:rPr lang="it-IT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it-IT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olution </a:t>
            </a:r>
            <a:r>
              <a:rPr lang="it-IT" sz="54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  <a:r>
              <a:rPr lang="it-IT" sz="5400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</a:t>
            </a:r>
            <a:r>
              <a:rPr lang="it-IT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Set-Cover </a:t>
            </a:r>
            <a:r>
              <a:rPr lang="it-IT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</a:t>
            </a:r>
            <a:r>
              <a:rPr lang="it-IT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6986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tangolo 19">
            <a:extLst>
              <a:ext uri="{FF2B5EF4-FFF2-40B4-BE49-F238E27FC236}">
                <a16:creationId xmlns:a16="http://schemas.microsoft.com/office/drawing/2014/main" id="{1342F1F1-4839-7606-44DD-F9BBA3F982F8}"/>
              </a:ext>
            </a:extLst>
          </p:cNvPr>
          <p:cNvSpPr/>
          <p:nvPr/>
        </p:nvSpPr>
        <p:spPr>
          <a:xfrm>
            <a:off x="677055" y="736601"/>
            <a:ext cx="20958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</a:t>
            </a:r>
            <a:endParaRPr lang="it-IT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AE20878A-1C30-7011-8B1B-B6824DD7A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182" y="743975"/>
            <a:ext cx="7480942" cy="543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084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diagramma, schermo&#10;&#10;Descrizione generata automaticamente">
            <a:extLst>
              <a:ext uri="{FF2B5EF4-FFF2-40B4-BE49-F238E27FC236}">
                <a16:creationId xmlns:a16="http://schemas.microsoft.com/office/drawing/2014/main" id="{7C0C5CC6-FEF8-5080-ED7A-1F80E46BB6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818" y="855417"/>
            <a:ext cx="9138364" cy="5147165"/>
          </a:xfrm>
        </p:spPr>
      </p:pic>
    </p:spTree>
    <p:extLst>
      <p:ext uri="{BB962C8B-B14F-4D97-AF65-F5344CB8AC3E}">
        <p14:creationId xmlns:p14="http://schemas.microsoft.com/office/powerpoint/2010/main" val="1779614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4D430580-C121-64F3-4948-BDF335801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428" y="840104"/>
            <a:ext cx="8819144" cy="517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653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54869BB8-78CF-A413-2404-15C345087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23" y="759139"/>
            <a:ext cx="9094954" cy="5339721"/>
          </a:xfrm>
        </p:spPr>
      </p:pic>
    </p:spTree>
    <p:extLst>
      <p:ext uri="{BB962C8B-B14F-4D97-AF65-F5344CB8AC3E}">
        <p14:creationId xmlns:p14="http://schemas.microsoft.com/office/powerpoint/2010/main" val="2741225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0318943B-29A4-8252-D192-A87780934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299" y="736669"/>
            <a:ext cx="9243402" cy="5384662"/>
          </a:xfrm>
        </p:spPr>
      </p:pic>
    </p:spTree>
    <p:extLst>
      <p:ext uri="{BB962C8B-B14F-4D97-AF65-F5344CB8AC3E}">
        <p14:creationId xmlns:p14="http://schemas.microsoft.com/office/powerpoint/2010/main" val="3150180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2AC0F86-9A78-4E84-A4B4-ADB8B2629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F78B9E-8BE2-4706-9377-A05FA25AB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2CDFDE2-4DB3-4623-BA21-187D1B710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74B2AA-1443-4E9B-8462-F7F5B8525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BB652B6-7300-49EC-9422-EF5342492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0909587-01DE-424D-A15F-DAA28CF2C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9A54E25-1C05-48E5-A5CC-3778C1D363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E5D0023-B23E-4823-8D72-B07FFF8CA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2FE36F1F-7AD6-86D0-9A6A-9113DB70A8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762" y="1678457"/>
            <a:ext cx="5693314" cy="3342589"/>
          </a:xfr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0E205A78-16CC-41B5-24EB-15B3838B5BC8}"/>
              </a:ext>
            </a:extLst>
          </p:cNvPr>
          <p:cNvSpPr/>
          <p:nvPr/>
        </p:nvSpPr>
        <p:spPr>
          <a:xfrm>
            <a:off x="7643342" y="2644170"/>
            <a:ext cx="315599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Notice</a:t>
            </a:r>
            <a:r>
              <a:rPr lang="it-I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</a:t>
            </a:r>
            <a:r>
              <a:rPr lang="it-IT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slope</a:t>
            </a:r>
            <a:r>
              <a:rPr lang="it-I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it-IT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</a:t>
            </a:r>
            <a:r>
              <a:rPr lang="it-I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</a:t>
            </a:r>
            <a:r>
              <a:rPr lang="it-IT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starting</a:t>
            </a:r>
            <a:r>
              <a:rPr lang="it-I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density</a:t>
            </a:r>
            <a:r>
              <a:rPr lang="it-I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</a:t>
            </a:r>
            <a:r>
              <a:rPr lang="it-I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higher</a:t>
            </a:r>
            <a:r>
              <a:rPr lang="it-I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</a:p>
          <a:p>
            <a:r>
              <a:rPr lang="it-I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</a:t>
            </a:r>
            <a:r>
              <a:rPr lang="it-I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easier</a:t>
            </a:r>
            <a:r>
              <a:rPr lang="it-I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improve</a:t>
            </a:r>
            <a:r>
              <a:rPr lang="it-I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</a:t>
            </a:r>
            <a:r>
              <a:rPr lang="it-IT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solution</a:t>
            </a:r>
            <a:r>
              <a:rPr lang="it-I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it-IT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42440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05BF33B9-4DC2-D394-1ADB-A1B70F78E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850" y="705738"/>
            <a:ext cx="4874933" cy="544652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5FC927D-E27F-97E3-4307-320E78BC824C}"/>
              </a:ext>
            </a:extLst>
          </p:cNvPr>
          <p:cNvSpPr txBox="1"/>
          <p:nvPr/>
        </p:nvSpPr>
        <p:spPr>
          <a:xfrm>
            <a:off x="6625236" y="951625"/>
            <a:ext cx="400714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How works the algorithm?</a:t>
            </a:r>
            <a:endParaRPr lang="it-IT" sz="2800" b="1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C45DF54-BDD8-088A-B5CF-A1E0F6ACE782}"/>
              </a:ext>
            </a:extLst>
          </p:cNvPr>
          <p:cNvSpPr/>
          <p:nvPr/>
        </p:nvSpPr>
        <p:spPr>
          <a:xfrm>
            <a:off x="6625236" y="2716127"/>
            <a:ext cx="4430636" cy="18158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it-IT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</a:t>
            </a:r>
            <a:r>
              <a:rPr lang="it-IT" sz="2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Find</a:t>
            </a:r>
            <a:r>
              <a:rPr lang="it-IT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2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valid</a:t>
            </a:r>
            <a:r>
              <a:rPr lang="it-IT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2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solution</a:t>
            </a:r>
            <a:endParaRPr lang="it-IT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it-IT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 </a:t>
            </a:r>
            <a:r>
              <a:rPr lang="it-IT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Improve</a:t>
            </a:r>
            <a:r>
              <a:rPr lang="it-IT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with </a:t>
            </a:r>
            <a:r>
              <a:rPr lang="it-IT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different</a:t>
            </a:r>
            <a:r>
              <a:rPr lang="it-IT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jump</a:t>
            </a:r>
            <a:endParaRPr lang="it-IT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it-IT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 </a:t>
            </a:r>
            <a:r>
              <a:rPr lang="it-IT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Manage</a:t>
            </a:r>
            <a:r>
              <a:rPr lang="it-IT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local</a:t>
            </a:r>
            <a:r>
              <a:rPr lang="it-IT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points</a:t>
            </a:r>
          </a:p>
          <a:p>
            <a:r>
              <a:rPr lang="it-IT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 </a:t>
            </a:r>
            <a:r>
              <a:rPr lang="it-IT" sz="2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Apply</a:t>
            </a:r>
            <a:r>
              <a:rPr lang="it-IT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 </a:t>
            </a:r>
            <a:r>
              <a:rPr lang="it-IT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response</a:t>
            </a:r>
            <a:endParaRPr lang="it-IT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5740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05AF1365-09A6-A03E-CDA1-B6D1E3B0A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48" y="971245"/>
            <a:ext cx="5023758" cy="4915509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8263ED73-93F7-14C0-FA2B-E2ED8E6A1AB2}"/>
              </a:ext>
            </a:extLst>
          </p:cNvPr>
          <p:cNvSpPr/>
          <p:nvPr/>
        </p:nvSpPr>
        <p:spPr>
          <a:xfrm>
            <a:off x="5801606" y="1366886"/>
            <a:ext cx="617455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dirty="0"/>
              <a:t>- A hiker standing at the base of the mountain, with a flag at </a:t>
            </a:r>
          </a:p>
          <a:p>
            <a:r>
              <a:rPr lang="en-US" dirty="0"/>
              <a:t>the top representing the goal. The hiker looks at the map and realizes that their starting path can be valid or invalid.</a:t>
            </a:r>
            <a:endParaRPr lang="it-IT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51AE6A3-01DE-76EB-3E63-AD9BE909A925}"/>
              </a:ext>
            </a:extLst>
          </p:cNvPr>
          <p:cNvSpPr/>
          <p:nvPr/>
        </p:nvSpPr>
        <p:spPr>
          <a:xfrm>
            <a:off x="5801606" y="2620801"/>
            <a:ext cx="592946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it-IT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The </a:t>
            </a:r>
            <a:r>
              <a:rPr lang="it-IT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algorithm</a:t>
            </a:r>
            <a:r>
              <a:rPr lang="it-IT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generates</a:t>
            </a:r>
            <a:r>
              <a:rPr lang="it-IT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first </a:t>
            </a:r>
            <a:r>
              <a:rPr lang="it-IT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solution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throw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fitness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«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virtually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»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have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starting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point.</a:t>
            </a:r>
            <a:endParaRPr lang="it-IT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AFBE6C95-C4D5-6B0B-8EE4-F8550531E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022" y="3550804"/>
            <a:ext cx="3229426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85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F66B761-AFCF-843D-CF7B-0F2CECAB0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056" y="1237303"/>
            <a:ext cx="4376956" cy="4383393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DB57B195-1A93-5C0B-8F89-417A712756A7}"/>
              </a:ext>
            </a:extLst>
          </p:cNvPr>
          <p:cNvSpPr/>
          <p:nvPr/>
        </p:nvSpPr>
        <p:spPr>
          <a:xfrm>
            <a:off x="5314987" y="850815"/>
            <a:ext cx="571710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dirty="0"/>
              <a:t>- The hiker is evaluating different paths, comparing </a:t>
            </a:r>
          </a:p>
          <a:p>
            <a:r>
              <a:rPr lang="en-US" dirty="0"/>
              <a:t>the clear and blocked ones</a:t>
            </a:r>
            <a:endParaRPr lang="it-IT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3660345-85CB-45C6-A5F0-AF3410E49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142" y="2529287"/>
            <a:ext cx="4050793" cy="2152277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9586CCEA-FBBE-7422-F491-BEEAD6AF9ABA}"/>
              </a:ext>
            </a:extLst>
          </p:cNvPr>
          <p:cNvSpPr/>
          <p:nvPr/>
        </p:nvSpPr>
        <p:spPr>
          <a:xfrm>
            <a:off x="5314987" y="1497146"/>
            <a:ext cx="67716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it-IT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Beyond </a:t>
            </a:r>
            <a:r>
              <a:rPr lang="it-IT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tweak</a:t>
            </a:r>
            <a:r>
              <a:rPr lang="it-IT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the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algorithm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uses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multi-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mutation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and</a:t>
            </a:r>
          </a:p>
          <a:p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accept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input a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floating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point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that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defines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«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strenght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» of </a:t>
            </a:r>
          </a:p>
          <a:p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exploration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phase</a:t>
            </a:r>
            <a:endParaRPr lang="it-IT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6AF5E24-0649-1DE3-26C4-35ED5AB40854}"/>
              </a:ext>
            </a:extLst>
          </p:cNvPr>
          <p:cNvSpPr txBox="1"/>
          <p:nvPr/>
        </p:nvSpPr>
        <p:spPr>
          <a:xfrm>
            <a:off x="5314987" y="4790375"/>
            <a:ext cx="624270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 </a:t>
            </a:r>
            <a:r>
              <a:rPr lang="it-IT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Important</a:t>
            </a:r>
            <a:r>
              <a:rPr lang="it-IT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the </a:t>
            </a:r>
            <a:r>
              <a:rPr lang="it-IT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algorithm</a:t>
            </a:r>
            <a:r>
              <a:rPr lang="it-IT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try</a:t>
            </a:r>
            <a:r>
              <a:rPr lang="it-IT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</a:t>
            </a:r>
            <a:r>
              <a:rPr lang="it-IT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minimize</a:t>
            </a:r>
            <a:r>
              <a:rPr lang="it-IT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cost </a:t>
            </a:r>
            <a:r>
              <a:rPr lang="it-IT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function</a:t>
            </a:r>
            <a:r>
              <a:rPr lang="it-IT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using</a:t>
            </a:r>
            <a:r>
              <a:rPr lang="it-IT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 </a:t>
            </a:r>
            <a:r>
              <a:rPr lang="it-IT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valid</a:t>
            </a:r>
            <a:r>
              <a:rPr lang="it-IT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solution</a:t>
            </a:r>
            <a:r>
              <a:rPr lang="it-IT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two conditions must coexist.</a:t>
            </a:r>
          </a:p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algorithm prioritize for the first moment a solution that is at least valid.</a:t>
            </a:r>
          </a:p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hypothesis is :” more True we have and more probable the solution is valid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856818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11F396F1-08BB-3B81-E488-6531CD4B8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575" y="1191862"/>
            <a:ext cx="4503487" cy="447022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D369E11-7136-450A-B774-AF2F9D2C6440}"/>
              </a:ext>
            </a:extLst>
          </p:cNvPr>
          <p:cNvSpPr txBox="1"/>
          <p:nvPr/>
        </p:nvSpPr>
        <p:spPr>
          <a:xfrm>
            <a:off x="5385062" y="976710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 Where the hiker is making progress up the mountain after choosing a better path.</a:t>
            </a:r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5E42046-92B9-25C5-66F8-C73099847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81943"/>
            <a:ext cx="3715268" cy="1400370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434E7DE0-FEC2-76C1-2A85-40D16BE98521}"/>
              </a:ext>
            </a:extLst>
          </p:cNvPr>
          <p:cNvSpPr/>
          <p:nvPr/>
        </p:nvSpPr>
        <p:spPr>
          <a:xfrm>
            <a:off x="5385062" y="1694716"/>
            <a:ext cx="652099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</a:t>
            </a:r>
            <a:r>
              <a:rPr lang="it-IT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algorithm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has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already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found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valid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solution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finds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new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solution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around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BF95045-3509-A0CE-1259-0401ED8A8355}"/>
              </a:ext>
            </a:extLst>
          </p:cNvPr>
          <p:cNvSpPr txBox="1"/>
          <p:nvPr/>
        </p:nvSpPr>
        <p:spPr>
          <a:xfrm>
            <a:off x="5385062" y="2552655"/>
            <a:ext cx="60944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-The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algorithm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phase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has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 goals,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replace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new         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solution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better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and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counts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for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many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times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doesn’t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find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any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solution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AFD00A1-9326-B657-8D65-426C51972D07}"/>
              </a:ext>
            </a:extLst>
          </p:cNvPr>
          <p:cNvSpPr txBox="1"/>
          <p:nvPr/>
        </p:nvSpPr>
        <p:spPr>
          <a:xfrm>
            <a:off x="5385062" y="5081396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-At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every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step the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algorithm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reduces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of the 5% the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variable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density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have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lower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exploration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phase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0778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2D74E356-B22F-770E-5F19-B1066EE36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840" y="1012860"/>
            <a:ext cx="4941940" cy="483227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7A29306-D1BA-A2BC-7959-4416EA106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205" y="4813994"/>
            <a:ext cx="4363059" cy="56205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133C75B0-88F4-482C-4872-9093E51CA5CB}"/>
              </a:ext>
            </a:extLst>
          </p:cNvPr>
          <p:cNvSpPr txBox="1"/>
          <p:nvPr/>
        </p:nvSpPr>
        <p:spPr>
          <a:xfrm>
            <a:off x="5810966" y="1123575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 The hiker stuck on a plateau, reevaluating their path.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1C08791-91A7-8508-3153-C9FBADBA30D2}"/>
              </a:ext>
            </a:extLst>
          </p:cNvPr>
          <p:cNvSpPr txBox="1"/>
          <p:nvPr/>
        </p:nvSpPr>
        <p:spPr>
          <a:xfrm>
            <a:off x="5810966" y="1728974"/>
            <a:ext cx="60944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The algorithm is in minimum, and if for a certain number of iterations is in the same point, then it explores new solution </a:t>
            </a:r>
          </a:p>
          <a:p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FB62597-9CCD-8111-E167-CEF3B1ACE6E4}"/>
              </a:ext>
            </a:extLst>
          </p:cNvPr>
          <p:cNvSpPr txBox="1"/>
          <p:nvPr/>
        </p:nvSpPr>
        <p:spPr>
          <a:xfrm>
            <a:off x="7251817" y="2782669"/>
            <a:ext cx="3212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X(i +1) =  X(i) + ( ( 1-X(i)) *0.5))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1CFD82C-D084-1CB1-909E-FF2228036B85}"/>
              </a:ext>
            </a:extLst>
          </p:cNvPr>
          <p:cNvSpPr txBox="1"/>
          <p:nvPr/>
        </p:nvSpPr>
        <p:spPr>
          <a:xfrm>
            <a:off x="5810966" y="3382833"/>
            <a:ext cx="56048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/>
              <a:t>The </a:t>
            </a:r>
            <a:r>
              <a:rPr lang="it-IT" dirty="0" err="1"/>
              <a:t>algorithm</a:t>
            </a:r>
            <a:r>
              <a:rPr lang="it-IT" dirty="0"/>
              <a:t> </a:t>
            </a:r>
            <a:r>
              <a:rPr lang="it-IT" dirty="0" err="1"/>
              <a:t>increases</a:t>
            </a:r>
            <a:r>
              <a:rPr lang="it-IT" dirty="0"/>
              <a:t> the </a:t>
            </a:r>
            <a:r>
              <a:rPr lang="it-IT" dirty="0" err="1"/>
              <a:t>exploration</a:t>
            </a:r>
            <a:r>
              <a:rPr lang="it-IT" dirty="0"/>
              <a:t> </a:t>
            </a:r>
            <a:r>
              <a:rPr lang="it-IT" dirty="0" err="1"/>
              <a:t>value</a:t>
            </a:r>
            <a:r>
              <a:rPr lang="it-IT" dirty="0"/>
              <a:t>, </a:t>
            </a:r>
            <a:r>
              <a:rPr lang="it-IT" dirty="0" err="1"/>
              <a:t>using</a:t>
            </a:r>
            <a:r>
              <a:rPr lang="it-IT" dirty="0"/>
              <a:t> the part in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exploring</a:t>
            </a:r>
            <a:r>
              <a:rPr lang="it-IT" dirty="0"/>
              <a:t> new </a:t>
            </a:r>
            <a:r>
              <a:rPr lang="it-IT" dirty="0" err="1"/>
              <a:t>solution</a:t>
            </a:r>
            <a:r>
              <a:rPr lang="it-IT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( 1-X(i)) and </a:t>
            </a:r>
            <a:r>
              <a:rPr lang="it-IT" sz="1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1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half</a:t>
            </a:r>
            <a:r>
              <a:rPr lang="it-IT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of </a:t>
            </a:r>
            <a:r>
              <a:rPr lang="it-IT" sz="1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</a:t>
            </a:r>
            <a:r>
              <a:rPr lang="it-IT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1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percentage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 In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way the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algorithm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force the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value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 the range [0,1]</a:t>
            </a:r>
          </a:p>
        </p:txBody>
      </p:sp>
    </p:spTree>
    <p:extLst>
      <p:ext uri="{BB962C8B-B14F-4D97-AF65-F5344CB8AC3E}">
        <p14:creationId xmlns:p14="http://schemas.microsoft.com/office/powerpoint/2010/main" val="3462742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BB2B07D6-B278-3240-84A5-68022B77A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74" y="981864"/>
            <a:ext cx="4942262" cy="488307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C1B0B4F-D51B-1EF9-5BCF-363F2B661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689" y="2632292"/>
            <a:ext cx="2229161" cy="36200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C3352C7-1B08-00E8-611F-F26F1D5DF745}"/>
              </a:ext>
            </a:extLst>
          </p:cNvPr>
          <p:cNvSpPr txBox="1"/>
          <p:nvPr/>
        </p:nvSpPr>
        <p:spPr>
          <a:xfrm>
            <a:off x="5981815" y="981864"/>
            <a:ext cx="55754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- The </a:t>
            </a:r>
            <a:r>
              <a:rPr lang="it-IT" dirty="0" err="1"/>
              <a:t>hiker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climbing </a:t>
            </a:r>
            <a:r>
              <a:rPr lang="it-IT" dirty="0" err="1"/>
              <a:t>gear</a:t>
            </a:r>
            <a:r>
              <a:rPr lang="it-IT" dirty="0"/>
              <a:t> to </a:t>
            </a:r>
            <a:r>
              <a:rPr lang="it-IT" dirty="0" err="1"/>
              <a:t>overcome</a:t>
            </a:r>
            <a:r>
              <a:rPr lang="it-IT" dirty="0"/>
              <a:t> a </a:t>
            </a:r>
            <a:r>
              <a:rPr lang="it-IT" dirty="0" err="1"/>
              <a:t>difficult</a:t>
            </a:r>
            <a:r>
              <a:rPr lang="it-IT" dirty="0"/>
              <a:t> </a:t>
            </a:r>
            <a:r>
              <a:rPr lang="it-IT" dirty="0" err="1"/>
              <a:t>section</a:t>
            </a:r>
            <a:r>
              <a:rPr lang="it-IT" dirty="0"/>
              <a:t> of the mountain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3A1DC6A-3B64-A760-6783-2A4DFEAE2363}"/>
              </a:ext>
            </a:extLst>
          </p:cNvPr>
          <p:cNvSpPr txBox="1"/>
          <p:nvPr/>
        </p:nvSpPr>
        <p:spPr>
          <a:xfrm>
            <a:off x="5981815" y="1686600"/>
            <a:ext cx="55754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- </a:t>
            </a:r>
            <a:r>
              <a:rPr lang="it-IT" dirty="0" err="1"/>
              <a:t>If</a:t>
            </a:r>
            <a:r>
              <a:rPr lang="it-IT" dirty="0"/>
              <a:t> the </a:t>
            </a:r>
            <a:r>
              <a:rPr lang="it-IT" dirty="0" err="1"/>
              <a:t>algorithm</a:t>
            </a:r>
            <a:r>
              <a:rPr lang="it-IT" dirty="0"/>
              <a:t> </a:t>
            </a:r>
            <a:r>
              <a:rPr lang="it-IT" dirty="0" err="1"/>
              <a:t>doesn’t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improvement</a:t>
            </a:r>
            <a:r>
              <a:rPr lang="it-IT" dirty="0"/>
              <a:t>, the </a:t>
            </a:r>
            <a:r>
              <a:rPr lang="it-IT" dirty="0" err="1"/>
              <a:t>try</a:t>
            </a:r>
            <a:r>
              <a:rPr lang="it-IT" dirty="0"/>
              <a:t> to </a:t>
            </a:r>
            <a:r>
              <a:rPr lang="it-IT" dirty="0" err="1"/>
              <a:t>change</a:t>
            </a:r>
            <a:r>
              <a:rPr lang="it-IT" dirty="0"/>
              <a:t> </a:t>
            </a:r>
            <a:r>
              <a:rPr lang="it-IT" dirty="0" err="1"/>
              <a:t>complitely</a:t>
            </a:r>
            <a:r>
              <a:rPr lang="it-IT" dirty="0"/>
              <a:t> the </a:t>
            </a:r>
            <a:r>
              <a:rPr lang="it-IT" dirty="0" err="1"/>
              <a:t>algorithm</a:t>
            </a:r>
            <a:r>
              <a:rPr lang="it-IT" dirty="0"/>
              <a:t>, </a:t>
            </a:r>
            <a:r>
              <a:rPr lang="it-IT" dirty="0" err="1"/>
              <a:t>using</a:t>
            </a:r>
            <a:r>
              <a:rPr lang="it-IT" dirty="0"/>
              <a:t> small steps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84174A8-F281-5ADE-AAF1-ED0097091187}"/>
              </a:ext>
            </a:extLst>
          </p:cNvPr>
          <p:cNvSpPr txBox="1"/>
          <p:nvPr/>
        </p:nvSpPr>
        <p:spPr>
          <a:xfrm>
            <a:off x="5981815" y="3217377"/>
            <a:ext cx="53869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- The </a:t>
            </a:r>
            <a:r>
              <a:rPr lang="it-IT" dirty="0" err="1"/>
              <a:t>algorithm</a:t>
            </a:r>
            <a:r>
              <a:rPr lang="it-IT" dirty="0"/>
              <a:t> </a:t>
            </a:r>
            <a:r>
              <a:rPr lang="it-IT" dirty="0" err="1"/>
              <a:t>don’t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anymore</a:t>
            </a:r>
            <a:r>
              <a:rPr lang="it-IT" dirty="0"/>
              <a:t> the </a:t>
            </a:r>
            <a:r>
              <a:rPr lang="it-IT" dirty="0" err="1"/>
              <a:t>variable</a:t>
            </a:r>
            <a:r>
              <a:rPr lang="it-IT" dirty="0"/>
              <a:t> </a:t>
            </a:r>
            <a:r>
              <a:rPr lang="it-IT" dirty="0" err="1"/>
              <a:t>density_method</a:t>
            </a:r>
            <a:r>
              <a:rPr lang="it-IT" dirty="0"/>
              <a:t> to </a:t>
            </a:r>
            <a:r>
              <a:rPr lang="it-IT" dirty="0" err="1"/>
              <a:t>jump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54796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E82533DF-8F3C-3134-E82B-697BFF3A1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547" y="993863"/>
            <a:ext cx="4981636" cy="487027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43FFF1A-C43C-81E7-0624-4528961291D6}"/>
              </a:ext>
            </a:extLst>
          </p:cNvPr>
          <p:cNvSpPr txBox="1"/>
          <p:nvPr/>
        </p:nvSpPr>
        <p:spPr>
          <a:xfrm>
            <a:off x="5879183" y="815860"/>
            <a:ext cx="56592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-The hiker using a drastic method to reach the summit after many attempts</a:t>
            </a: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75C19276-361F-5495-E3D2-669958F2D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872" y="2636496"/>
            <a:ext cx="2657846" cy="381053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67D712B-5125-B719-9C16-636CD8E94A95}"/>
              </a:ext>
            </a:extLst>
          </p:cNvPr>
          <p:cNvSpPr txBox="1"/>
          <p:nvPr/>
        </p:nvSpPr>
        <p:spPr>
          <a:xfrm>
            <a:off x="5879183" y="1462191"/>
            <a:ext cx="56592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-The last part of the simulation the algorithm say: “ oh , I optimized enough my solution, I want walk slowly to have my last improvement”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2AC595A-9619-061F-B223-F7AD68CA1EC9}"/>
              </a:ext>
            </a:extLst>
          </p:cNvPr>
          <p:cNvSpPr txBox="1"/>
          <p:nvPr/>
        </p:nvSpPr>
        <p:spPr>
          <a:xfrm>
            <a:off x="5879183" y="3240287"/>
            <a:ext cx="54141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Important</a:t>
            </a:r>
            <a:r>
              <a:rPr lang="it-IT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Looks like, the </a:t>
            </a:r>
            <a:r>
              <a:rPr lang="it-IT" sz="1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same</a:t>
            </a:r>
            <a:r>
              <a:rPr lang="it-IT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1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operation</a:t>
            </a:r>
            <a:r>
              <a:rPr lang="it-IT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of the </a:t>
            </a:r>
            <a:r>
              <a:rPr lang="it-IT" sz="1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previous</a:t>
            </a:r>
            <a:r>
              <a:rPr lang="it-IT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step, </a:t>
            </a:r>
            <a:r>
              <a:rPr lang="it-IT" sz="1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but</a:t>
            </a:r>
            <a:r>
              <a:rPr lang="it-IT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</a:t>
            </a:r>
            <a:r>
              <a:rPr lang="it-IT" sz="1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algorithm</a:t>
            </a:r>
            <a:r>
              <a:rPr lang="it-IT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 the </a:t>
            </a:r>
            <a:r>
              <a:rPr lang="it-IT" sz="1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previous</a:t>
            </a:r>
            <a:r>
              <a:rPr lang="it-IT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step </a:t>
            </a:r>
            <a:r>
              <a:rPr lang="it-IT" sz="1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cann’t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fall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that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statement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because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exploration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phase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can produce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acceptable</a:t>
            </a:r>
            <a:r>
              <a:rPr lang="it-I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solutions</a:t>
            </a:r>
            <a:endParaRPr lang="it-IT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69062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791FF-6200-9E90-5EBF-76E179895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3074C669-97A0-EDF4-9E0D-A09EB49F2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050" y="996922"/>
            <a:ext cx="4487597" cy="501377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6756493-2D91-316B-4285-CBA89F6257A1}"/>
              </a:ext>
            </a:extLst>
          </p:cNvPr>
          <p:cNvSpPr txBox="1"/>
          <p:nvPr/>
        </p:nvSpPr>
        <p:spPr>
          <a:xfrm>
            <a:off x="6096000" y="1501796"/>
            <a:ext cx="44875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Again </a:t>
            </a:r>
            <a:r>
              <a:rPr lang="en-US" sz="2400" b="1" u="sng" dirty="0"/>
              <a:t>recap</a:t>
            </a:r>
            <a:r>
              <a:rPr lang="en-US" sz="2400" b="1" dirty="0"/>
              <a:t> of the algorithm</a:t>
            </a:r>
            <a:endParaRPr lang="it-IT" sz="2400" b="1" dirty="0"/>
          </a:p>
        </p:txBody>
      </p:sp>
    </p:spTree>
    <p:extLst>
      <p:ext uri="{BB962C8B-B14F-4D97-AF65-F5344CB8AC3E}">
        <p14:creationId xmlns:p14="http://schemas.microsoft.com/office/powerpoint/2010/main" val="15953003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o">
  <a:themeElements>
    <a:clrScheme name="Orga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291</TotalTime>
  <Words>513</Words>
  <Application>Microsoft Office PowerPoint</Application>
  <PresentationFormat>Widescreen</PresentationFormat>
  <Paragraphs>35</Paragraphs>
  <Slides>15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18" baseType="lpstr">
      <vt:lpstr>Arial</vt:lpstr>
      <vt:lpstr>Garamond</vt:lpstr>
      <vt:lpstr>Organico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davide monaco</dc:creator>
  <cp:lastModifiedBy>davide monaco</cp:lastModifiedBy>
  <cp:revision>8</cp:revision>
  <dcterms:created xsi:type="dcterms:W3CDTF">2024-10-08T08:40:30Z</dcterms:created>
  <dcterms:modified xsi:type="dcterms:W3CDTF">2024-10-08T13:31:34Z</dcterms:modified>
</cp:coreProperties>
</file>